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7" r:id="rId2"/>
  </p:sldMasterIdLst>
  <p:notesMasterIdLst>
    <p:notesMasterId r:id="rId99"/>
  </p:notesMasterIdLst>
  <p:sldIdLst>
    <p:sldId id="256" r:id="rId3"/>
    <p:sldId id="498" r:id="rId4"/>
    <p:sldId id="620" r:id="rId5"/>
    <p:sldId id="318" r:id="rId6"/>
    <p:sldId id="323" r:id="rId7"/>
    <p:sldId id="876" r:id="rId8"/>
    <p:sldId id="614" r:id="rId9"/>
    <p:sldId id="532" r:id="rId10"/>
    <p:sldId id="566" r:id="rId11"/>
    <p:sldId id="615" r:id="rId12"/>
    <p:sldId id="572" r:id="rId13"/>
    <p:sldId id="616" r:id="rId14"/>
    <p:sldId id="596" r:id="rId15"/>
    <p:sldId id="618" r:id="rId16"/>
    <p:sldId id="598" r:id="rId17"/>
    <p:sldId id="599" r:id="rId18"/>
    <p:sldId id="600" r:id="rId19"/>
    <p:sldId id="619" r:id="rId20"/>
    <p:sldId id="608" r:id="rId21"/>
    <p:sldId id="622" r:id="rId22"/>
    <p:sldId id="623" r:id="rId23"/>
    <p:sldId id="621" r:id="rId24"/>
    <p:sldId id="570" r:id="rId25"/>
    <p:sldId id="563" r:id="rId26"/>
    <p:sldId id="536" r:id="rId27"/>
    <p:sldId id="533" r:id="rId28"/>
    <p:sldId id="537" r:id="rId29"/>
    <p:sldId id="539" r:id="rId30"/>
    <p:sldId id="541" r:id="rId31"/>
    <p:sldId id="540" r:id="rId32"/>
    <p:sldId id="542" r:id="rId33"/>
    <p:sldId id="543" r:id="rId34"/>
    <p:sldId id="544" r:id="rId35"/>
    <p:sldId id="545" r:id="rId36"/>
    <p:sldId id="538" r:id="rId37"/>
    <p:sldId id="564" r:id="rId38"/>
    <p:sldId id="565" r:id="rId39"/>
    <p:sldId id="546" r:id="rId40"/>
    <p:sldId id="500" r:id="rId41"/>
    <p:sldId id="601" r:id="rId42"/>
    <p:sldId id="547" r:id="rId43"/>
    <p:sldId id="502" r:id="rId44"/>
    <p:sldId id="602" r:id="rId45"/>
    <p:sldId id="310" r:id="rId46"/>
    <p:sldId id="503" r:id="rId47"/>
    <p:sldId id="594" r:id="rId48"/>
    <p:sldId id="595" r:id="rId49"/>
    <p:sldId id="573" r:id="rId50"/>
    <p:sldId id="574" r:id="rId51"/>
    <p:sldId id="575" r:id="rId52"/>
    <p:sldId id="603" r:id="rId53"/>
    <p:sldId id="527" r:id="rId54"/>
    <p:sldId id="604" r:id="rId55"/>
    <p:sldId id="571" r:id="rId56"/>
    <p:sldId id="311" r:id="rId57"/>
    <p:sldId id="312" r:id="rId58"/>
    <p:sldId id="406" r:id="rId59"/>
    <p:sldId id="605" r:id="rId60"/>
    <p:sldId id="579" r:id="rId61"/>
    <p:sldId id="577" r:id="rId62"/>
    <p:sldId id="578" r:id="rId63"/>
    <p:sldId id="582" r:id="rId64"/>
    <p:sldId id="583" r:id="rId65"/>
    <p:sldId id="585" r:id="rId66"/>
    <p:sldId id="586" r:id="rId67"/>
    <p:sldId id="587" r:id="rId68"/>
    <p:sldId id="580" r:id="rId69"/>
    <p:sldId id="581" r:id="rId70"/>
    <p:sldId id="606" r:id="rId71"/>
    <p:sldId id="588" r:id="rId72"/>
    <p:sldId id="589" r:id="rId73"/>
    <p:sldId id="591" r:id="rId74"/>
    <p:sldId id="590" r:id="rId75"/>
    <p:sldId id="331" r:id="rId76"/>
    <p:sldId id="592" r:id="rId77"/>
    <p:sldId id="264" r:id="rId78"/>
    <p:sldId id="265" r:id="rId79"/>
    <p:sldId id="266" r:id="rId80"/>
    <p:sldId id="267" r:id="rId81"/>
    <p:sldId id="593" r:id="rId82"/>
    <p:sldId id="511" r:id="rId83"/>
    <p:sldId id="512" r:id="rId84"/>
    <p:sldId id="513" r:id="rId85"/>
    <p:sldId id="268" r:id="rId86"/>
    <p:sldId id="269" r:id="rId87"/>
    <p:sldId id="270" r:id="rId88"/>
    <p:sldId id="271" r:id="rId89"/>
    <p:sldId id="272" r:id="rId90"/>
    <p:sldId id="273" r:id="rId91"/>
    <p:sldId id="274" r:id="rId92"/>
    <p:sldId id="607" r:id="rId93"/>
    <p:sldId id="597" r:id="rId94"/>
    <p:sldId id="531" r:id="rId95"/>
    <p:sldId id="469" r:id="rId96"/>
    <p:sldId id="463" r:id="rId97"/>
    <p:sldId id="408" r:id="rId9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5"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4D110A"/>
    <a:srgbClr val="8064A2"/>
    <a:srgbClr val="4F81BE"/>
    <a:srgbClr val="BBD8FF"/>
    <a:srgbClr val="00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58"/>
  </p:normalViewPr>
  <p:slideViewPr>
    <p:cSldViewPr snapToGrid="0" snapToObjects="1">
      <p:cViewPr varScale="1">
        <p:scale>
          <a:sx n="116" d="100"/>
          <a:sy n="116" d="100"/>
        </p:scale>
        <p:origin x="2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5" Type="http://customschemas.google.com/relationships/presentationmetadata" Target="meta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accent6">
            <a:lumMod val="7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chemeClr val="accent4">
            <a:lumMod val="75000"/>
          </a:schemeClr>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chemeClr val="accent4">
            <a:lumMod val="75000"/>
          </a:schemeClr>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chemeClr val="accent4">
            <a:lumMod val="75000"/>
          </a:schemeClr>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ML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4">
        <dgm:presLayoutVars>
          <dgm:bulletEnabled val="1"/>
        </dgm:presLayoutVars>
      </dgm:prSet>
      <dgm:spPr/>
    </dgm:pt>
    <dgm:pt modelId="{640CB942-B6B0-284F-94EE-DAA36E8740EB}" type="pres">
      <dgm:prSet presAssocID="{05B0CBC8-81CD-8746-8820-D655424EBBF8}" presName="sibTrans" presStyleLbl="sibTrans2D1" presStyleIdx="0" presStyleCnt="3"/>
      <dgm:spPr/>
    </dgm:pt>
    <dgm:pt modelId="{ECE5B618-E886-A24D-8ED9-8A2AA74FEDCA}" type="pres">
      <dgm:prSet presAssocID="{05B0CBC8-81CD-8746-8820-D655424EBBF8}" presName="connectorText" presStyleLbl="sibTrans2D1" presStyleIdx="0" presStyleCnt="3"/>
      <dgm:spPr/>
    </dgm:pt>
    <dgm:pt modelId="{25DE5F47-6F09-D644-B951-7ECCCE199BBD}" type="pres">
      <dgm:prSet presAssocID="{C23D8622-4259-EC4D-9A7C-42989C33913F}" presName="node" presStyleLbl="node1" presStyleIdx="1" presStyleCnt="4">
        <dgm:presLayoutVars>
          <dgm:bulletEnabled val="1"/>
        </dgm:presLayoutVars>
      </dgm:prSet>
      <dgm:spPr/>
    </dgm:pt>
    <dgm:pt modelId="{A81B3B9C-94DD-7049-8278-CBDCBD9310BC}" type="pres">
      <dgm:prSet presAssocID="{300C01A9-955F-114B-AED4-83AC6CD627BB}" presName="sibTrans" presStyleLbl="sibTrans2D1" presStyleIdx="1" presStyleCnt="3"/>
      <dgm:spPr/>
    </dgm:pt>
    <dgm:pt modelId="{123424E5-938A-F346-AA68-C63A1A3EB868}" type="pres">
      <dgm:prSet presAssocID="{300C01A9-955F-114B-AED4-83AC6CD627BB}" presName="connectorText" presStyleLbl="sibTrans2D1" presStyleIdx="1" presStyleCnt="3"/>
      <dgm:spPr/>
    </dgm:pt>
    <dgm:pt modelId="{01EF44C5-252B-0A4C-A30C-84CCF917CBC0}" type="pres">
      <dgm:prSet presAssocID="{0035516B-E877-2645-BF13-2EB1D0560DBB}" presName="node" presStyleLbl="node1" presStyleIdx="2" presStyleCnt="4">
        <dgm:presLayoutVars>
          <dgm:bulletEnabled val="1"/>
        </dgm:presLayoutVars>
      </dgm:prSet>
      <dgm:spPr/>
    </dgm:pt>
    <dgm:pt modelId="{E1EB2EAF-2685-2145-B9F3-CD0B1D45E34B}" type="pres">
      <dgm:prSet presAssocID="{3615A91B-1149-A947-A4E2-031E7877290C}" presName="sibTrans" presStyleLbl="sibTrans2D1" presStyleIdx="2" presStyleCnt="3"/>
      <dgm:spPr/>
    </dgm:pt>
    <dgm:pt modelId="{31DC9A52-3AFA-6E40-A805-FF55329F8F2E}" type="pres">
      <dgm:prSet presAssocID="{3615A91B-1149-A947-A4E2-031E7877290C}" presName="connectorText" presStyleLbl="sibTrans2D1" presStyleIdx="2" presStyleCnt="3"/>
      <dgm:spPr/>
    </dgm:pt>
    <dgm:pt modelId="{6D4D51E8-C9B9-9A4E-8104-8412D5416B4E}" type="pres">
      <dgm:prSet presAssocID="{F20B290F-6846-064F-9FC9-2A6EC5C0CBFF}" presName="node" presStyleLbl="node1" presStyleIdx="3" presStyleCnt="4">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chemeClr val="accent4">
            <a:lumMod val="75000"/>
          </a:schemeClr>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126" y="1268332"/>
          <a:ext cx="2241288" cy="13447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World</a:t>
          </a:r>
        </a:p>
      </dsp:txBody>
      <dsp:txXfrm>
        <a:off x="44513" y="1307719"/>
        <a:ext cx="2162514" cy="1265998"/>
      </dsp:txXfrm>
    </dsp:sp>
    <dsp:sp modelId="{640CB942-B6B0-284F-94EE-DAA36E8740EB}">
      <dsp:nvSpPr>
        <dsp:cNvPr id="0" name=""/>
        <dsp:cNvSpPr/>
      </dsp:nvSpPr>
      <dsp:spPr>
        <a:xfrm>
          <a:off x="2470542" y="1662799"/>
          <a:ext cx="475153" cy="5558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70542" y="1773967"/>
        <a:ext cx="332607" cy="333503"/>
      </dsp:txXfrm>
    </dsp:sp>
    <dsp:sp modelId="{25DE5F47-6F09-D644-B951-7ECCCE199BBD}">
      <dsp:nvSpPr>
        <dsp:cNvPr id="0" name=""/>
        <dsp:cNvSpPr/>
      </dsp:nvSpPr>
      <dsp:spPr>
        <a:xfrm>
          <a:off x="3142929" y="1268332"/>
          <a:ext cx="2241288" cy="13447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a:t>
          </a:r>
        </a:p>
      </dsp:txBody>
      <dsp:txXfrm>
        <a:off x="3182316" y="1307719"/>
        <a:ext cx="2162514" cy="1265998"/>
      </dsp:txXfrm>
    </dsp:sp>
    <dsp:sp modelId="{A81B3B9C-94DD-7049-8278-CBDCBD9310BC}">
      <dsp:nvSpPr>
        <dsp:cNvPr id="0" name=""/>
        <dsp:cNvSpPr/>
      </dsp:nvSpPr>
      <dsp:spPr>
        <a:xfrm>
          <a:off x="5608346" y="1662799"/>
          <a:ext cx="475153" cy="5558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08346" y="1773967"/>
        <a:ext cx="332607" cy="333503"/>
      </dsp:txXfrm>
    </dsp:sp>
    <dsp:sp modelId="{01EF44C5-252B-0A4C-A30C-84CCF917CBC0}">
      <dsp:nvSpPr>
        <dsp:cNvPr id="0" name=""/>
        <dsp:cNvSpPr/>
      </dsp:nvSpPr>
      <dsp:spPr>
        <a:xfrm>
          <a:off x="6280732" y="1268332"/>
          <a:ext cx="2241288" cy="13447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ML Pipeline</a:t>
          </a:r>
        </a:p>
      </dsp:txBody>
      <dsp:txXfrm>
        <a:off x="6320119" y="1307719"/>
        <a:ext cx="2162514" cy="1265998"/>
      </dsp:txXfrm>
    </dsp:sp>
    <dsp:sp modelId="{E1EB2EAF-2685-2145-B9F3-CD0B1D45E34B}">
      <dsp:nvSpPr>
        <dsp:cNvPr id="0" name=""/>
        <dsp:cNvSpPr/>
      </dsp:nvSpPr>
      <dsp:spPr>
        <a:xfrm>
          <a:off x="8746149" y="1662799"/>
          <a:ext cx="475153" cy="5558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746149" y="1773967"/>
        <a:ext cx="332607" cy="333503"/>
      </dsp:txXfrm>
    </dsp:sp>
    <dsp:sp modelId="{6D4D51E8-C9B9-9A4E-8104-8412D5416B4E}">
      <dsp:nvSpPr>
        <dsp:cNvPr id="0" name=""/>
        <dsp:cNvSpPr/>
      </dsp:nvSpPr>
      <dsp:spPr>
        <a:xfrm>
          <a:off x="9418535" y="1268332"/>
          <a:ext cx="2241288" cy="13447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Actions</a:t>
          </a:r>
        </a:p>
      </dsp:txBody>
      <dsp:txXfrm>
        <a:off x="9457922" y="1307719"/>
        <a:ext cx="2162514" cy="12659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93</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2.xml"/><Relationship Id="rId4" Type="http://schemas.openxmlformats.org/officeDocument/2006/relationships/image" Target="../media/image4.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682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2309323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355643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614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31412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3331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336792093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anvas.cmu.edu/courses/31334/assignments/515887" TargetMode="External"/><Relationship Id="rId2" Type="http://schemas.openxmlformats.org/officeDocument/2006/relationships/hyperlink" Target="https://canvas.cmu.edu/courses/25318/assignments/42702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hyperlink" Target="https://dssg.github.io/fairness_tutorial/" TargetMode="External"/><Relationship Id="rId1" Type="http://schemas.openxmlformats.org/officeDocument/2006/relationships/slideLayout" Target="../slideLayouts/slideLayout2.xml"/><Relationship Id="rId5" Type="http://schemas.openxmlformats.org/officeDocument/2006/relationships/hyperlink" Target="https://textbook.coleridgeinitiative.org/chap-bias.html" TargetMode="External"/><Relationship Id="rId4" Type="http://schemas.openxmlformats.org/officeDocument/2006/relationships/hyperlink" Target="https://github.com/dssg/aequit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r>
              <a:rPr lang="en-US" dirty="0"/>
              <a:t>Triage can calculate various fairness metrics and disparities automatically for you using the </a:t>
            </a:r>
            <a:r>
              <a:rPr lang="en-US" dirty="0" err="1">
                <a:solidFill>
                  <a:srgbClr val="941100"/>
                </a:solidFill>
                <a:latin typeface="Courier New" panose="02070309020205020404" pitchFamily="49" charset="0"/>
                <a:cs typeface="Courier New" panose="02070309020205020404" pitchFamily="49" charset="0"/>
              </a:rPr>
              <a:t>aequitas</a:t>
            </a:r>
            <a:r>
              <a:rPr lang="en-US" dirty="0"/>
              <a:t> bias audit tool</a:t>
            </a:r>
            <a:br>
              <a:rPr lang="en-US" dirty="0"/>
            </a:br>
            <a:endParaRPr lang="en-US" dirty="0"/>
          </a:p>
          <a:p>
            <a:r>
              <a:rPr lang="en-US" dirty="0"/>
              <a:t>Specify a </a:t>
            </a:r>
            <a:r>
              <a:rPr lang="en-US" dirty="0" err="1">
                <a:solidFill>
                  <a:srgbClr val="941100"/>
                </a:solidFill>
                <a:latin typeface="Courier New" panose="02070309020205020404" pitchFamily="49" charset="0"/>
                <a:cs typeface="Courier New" panose="02070309020205020404" pitchFamily="49" charset="0"/>
              </a:rPr>
              <a:t>bias_audit_config</a:t>
            </a:r>
            <a:r>
              <a:rPr lang="en-US" dirty="0"/>
              <a:t> in your triage config</a:t>
            </a:r>
            <a:br>
              <a:rPr lang="en-US" dirty="0"/>
            </a:br>
            <a:endParaRPr lang="en-US" dirty="0"/>
          </a:p>
          <a:p>
            <a:r>
              <a:rPr lang="en-US" dirty="0"/>
              <a:t>Re-run your models using </a:t>
            </a:r>
            <a:r>
              <a:rPr lang="en-US" dirty="0">
                <a:solidFill>
                  <a:srgbClr val="941100"/>
                </a:solidFill>
                <a:latin typeface="Courier New" panose="02070309020205020404" pitchFamily="49" charset="0"/>
                <a:cs typeface="Courier New" panose="02070309020205020404" pitchFamily="49" charset="0"/>
              </a:rPr>
              <a:t>replace=False</a:t>
            </a:r>
            <a:br>
              <a:rPr lang="en-US" dirty="0"/>
            </a:br>
            <a:endParaRPr lang="en-US" dirty="0"/>
          </a:p>
          <a:p>
            <a:r>
              <a:rPr lang="en-US" dirty="0"/>
              <a:t>Results can be found in </a:t>
            </a:r>
            <a:r>
              <a:rPr lang="en-US" dirty="0" err="1">
                <a:solidFill>
                  <a:srgbClr val="941100"/>
                </a:solidFill>
                <a:latin typeface="Courier New" panose="02070309020205020404" pitchFamily="49" charset="0"/>
                <a:cs typeface="Courier New" panose="02070309020205020404" pitchFamily="49" charset="0"/>
              </a:rPr>
              <a:t>test_results.aequitas</a:t>
            </a:r>
            <a:endParaRPr lang="en-US" dirty="0">
              <a:solidFill>
                <a:srgbClr val="9411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374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project check-ins on Wednesday/Thursday</a:t>
            </a:r>
          </a:p>
          <a:p>
            <a:pPr marL="76200" indent="0">
              <a:buNone/>
            </a:pPr>
            <a:endParaRPr lang="en-US" dirty="0"/>
          </a:p>
          <a:p>
            <a:pPr marL="76200" indent="0">
              <a:buNone/>
            </a:pPr>
            <a:r>
              <a:rPr lang="en-US" b="1" dirty="0"/>
              <a:t>Coming up next week:</a:t>
            </a:r>
          </a:p>
          <a:p>
            <a:r>
              <a:rPr lang="en-US" dirty="0"/>
              <a:t>Tuesday: update assignment – bias and fairness</a:t>
            </a:r>
          </a:p>
          <a:p>
            <a:r>
              <a:rPr lang="en-US" dirty="0"/>
              <a:t>Readings for Tuesday: causality and field validation</a:t>
            </a:r>
          </a:p>
          <a:p>
            <a:r>
              <a:rPr lang="en-US" dirty="0">
                <a:solidFill>
                  <a:srgbClr val="C00000"/>
                </a:solidFill>
              </a:rPr>
              <a:t>Project presentations </a:t>
            </a:r>
            <a:r>
              <a:rPr lang="en-US">
                <a:solidFill>
                  <a:srgbClr val="C00000"/>
                </a:solidFill>
              </a:rPr>
              <a:t>on Thursday</a:t>
            </a:r>
            <a:endParaRPr lang="en-US" dirty="0">
              <a:solidFill>
                <a:srgbClr val="C00000"/>
              </a:solidFill>
            </a:endParaRP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pic>
        <p:nvPicPr>
          <p:cNvPr id="6" name="Picture 5">
            <a:extLst>
              <a:ext uri="{FF2B5EF4-FFF2-40B4-BE49-F238E27FC236}">
                <a16:creationId xmlns:a16="http://schemas.microsoft.com/office/drawing/2014/main" id="{1FC2C1E8-5740-B344-8267-BEFBC49AF031}"/>
              </a:ext>
            </a:extLst>
          </p:cNvPr>
          <p:cNvPicPr>
            <a:picLocks noChangeAspect="1"/>
          </p:cNvPicPr>
          <p:nvPr/>
        </p:nvPicPr>
        <p:blipFill>
          <a:blip r:embed="rId2"/>
          <a:stretch>
            <a:fillRect/>
          </a:stretch>
        </p:blipFill>
        <p:spPr>
          <a:xfrm>
            <a:off x="2757905" y="1123051"/>
            <a:ext cx="6676190" cy="5479944"/>
          </a:xfrm>
          <a:prstGeom prst="rect">
            <a:avLst/>
          </a:prstGeom>
        </p:spPr>
      </p:pic>
    </p:spTree>
    <p:extLst>
      <p:ext uri="{BB962C8B-B14F-4D97-AF65-F5344CB8AC3E}">
        <p14:creationId xmlns:p14="http://schemas.microsoft.com/office/powerpoint/2010/main" val="659359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pic>
        <p:nvPicPr>
          <p:cNvPr id="2" name="Picture 1">
            <a:extLst>
              <a:ext uri="{FF2B5EF4-FFF2-40B4-BE49-F238E27FC236}">
                <a16:creationId xmlns:a16="http://schemas.microsoft.com/office/drawing/2014/main" id="{E610572F-49DC-9744-B014-5DDEDA5CFFA9}"/>
              </a:ext>
            </a:extLst>
          </p:cNvPr>
          <p:cNvPicPr>
            <a:picLocks noChangeAspect="1"/>
          </p:cNvPicPr>
          <p:nvPr/>
        </p:nvPicPr>
        <p:blipFill>
          <a:blip r:embed="rId2"/>
          <a:stretch>
            <a:fillRect/>
          </a:stretch>
        </p:blipFill>
        <p:spPr>
          <a:xfrm>
            <a:off x="355600" y="2095500"/>
            <a:ext cx="11480800" cy="2667000"/>
          </a:xfrm>
          <a:prstGeom prst="rect">
            <a:avLst/>
          </a:prstGeom>
        </p:spPr>
      </p:pic>
    </p:spTree>
    <p:extLst>
      <p:ext uri="{BB962C8B-B14F-4D97-AF65-F5344CB8AC3E}">
        <p14:creationId xmlns:p14="http://schemas.microsoft.com/office/powerpoint/2010/main" val="1485392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Monday: update assignment – bias and fairness</a:t>
            </a:r>
          </a:p>
          <a:p>
            <a:r>
              <a:rPr lang="en-US" dirty="0"/>
              <a:t>Readings for Tuesday: causality and field validation</a:t>
            </a:r>
          </a:p>
          <a:p>
            <a:r>
              <a:rPr lang="en-US" dirty="0">
                <a:solidFill>
                  <a:srgbClr val="C00000"/>
                </a:solidFill>
              </a:rPr>
              <a:t>Project presentations on Wednesday</a:t>
            </a:r>
          </a:p>
          <a:p>
            <a:endParaRPr lang="en-US" dirty="0"/>
          </a:p>
        </p:txBody>
      </p:sp>
    </p:spTree>
    <p:extLst>
      <p:ext uri="{BB962C8B-B14F-4D97-AF65-F5344CB8AC3E}">
        <p14:creationId xmlns:p14="http://schemas.microsoft.com/office/powerpoint/2010/main" val="133740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Project Presentations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r>
              <a:rPr lang="en-US" b="1" dirty="0">
                <a:solidFill>
                  <a:srgbClr val="C00000"/>
                </a:solidFill>
                <a:hlinkClick r:id="rId3"/>
              </a:rPr>
              <a:t>https://canvas.cmu.edu/courses/31334/assignments/515887</a:t>
            </a:r>
            <a:endParaRPr lang="en-US" b="1" dirty="0">
              <a:solidFill>
                <a:srgbClr val="C00000"/>
              </a:solidFill>
            </a:endParaRPr>
          </a:p>
          <a:p>
            <a:pPr marL="76200" indent="0" algn="ctr">
              <a:buNone/>
            </a:pPr>
            <a:endParaRPr lang="en-US" dirty="0">
              <a:solidFill>
                <a:srgbClr val="C00000"/>
              </a:solidFill>
            </a:endParaRPr>
          </a:p>
        </p:txBody>
      </p:sp>
    </p:spTree>
    <p:extLst>
      <p:ext uri="{BB962C8B-B14F-4D97-AF65-F5344CB8AC3E}">
        <p14:creationId xmlns:p14="http://schemas.microsoft.com/office/powerpoint/2010/main" val="2510159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730267389"/>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80736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working on with your team this week (and next week)</a:t>
            </a:r>
          </a:p>
          <a:p>
            <a:pPr lvl="1"/>
            <a:r>
              <a:rPr lang="en-US" dirty="0"/>
              <a:t>Finalize model grid/runs</a:t>
            </a:r>
          </a:p>
          <a:p>
            <a:pPr lvl="1"/>
            <a:r>
              <a:rPr lang="en-US" dirty="0"/>
              <a:t>Review entire pipeline – sanity checks and completeness (cohort, labels, features, grid, etc.)</a:t>
            </a:r>
          </a:p>
          <a:p>
            <a:pPr lvl="1"/>
            <a:r>
              <a:rPr lang="en-US" dirty="0"/>
              <a:t>Model fairness metrics and evaluation</a:t>
            </a:r>
          </a:p>
          <a:p>
            <a:pPr lvl="1"/>
            <a:r>
              <a:rPr lang="en-US" dirty="0"/>
              <a:t>Review what’s needed for final presentation and report</a:t>
            </a:r>
            <a:br>
              <a:rPr lang="en-US" dirty="0"/>
            </a:br>
            <a:endParaRPr lang="en-US" dirty="0"/>
          </a:p>
        </p:txBody>
      </p:sp>
    </p:spTree>
    <p:extLst>
      <p:ext uri="{BB962C8B-B14F-4D97-AF65-F5344CB8AC3E}">
        <p14:creationId xmlns:p14="http://schemas.microsoft.com/office/powerpoint/2010/main" val="67024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19956980"/>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236572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499982344"/>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389727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88852558"/>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57070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a:xfrm>
            <a:off x="415599" y="86563"/>
            <a:ext cx="11566193" cy="763500"/>
          </a:xfrm>
        </p:spPr>
        <p:txBody>
          <a:bodyPr/>
          <a:lstStyle/>
          <a:p>
            <a:r>
              <a:rPr lang="en-US" sz="2800" dirty="0"/>
              <a:t>Bias (in outcomes) can come from any of these four components</a:t>
            </a:r>
          </a:p>
        </p:txBody>
      </p:sp>
      <p:sp>
        <p:nvSpPr>
          <p:cNvPr id="6" name="Text Placeholder 5">
            <a:extLst>
              <a:ext uri="{FF2B5EF4-FFF2-40B4-BE49-F238E27FC236}">
                <a16:creationId xmlns:a16="http://schemas.microsoft.com/office/drawing/2014/main" id="{79E2AF58-6A6F-A944-8BA7-A7F2D5473FE8}"/>
              </a:ext>
            </a:extLst>
          </p:cNvPr>
          <p:cNvSpPr>
            <a:spLocks noGrp="1"/>
          </p:cNvSpPr>
          <p:nvPr>
            <p:ph type="body" idx="1"/>
          </p:nvPr>
        </p:nvSpPr>
        <p:spPr/>
        <p:txBody>
          <a:bodyPr/>
          <a:lstStyle/>
          <a:p>
            <a:endParaRPr lang="en-US"/>
          </a:p>
        </p:txBody>
      </p:sp>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4294967295"/>
            <p:extLst>
              <p:ext uri="{D42A27DB-BD31-4B8C-83A1-F6EECF244321}">
                <p14:modId xmlns:p14="http://schemas.microsoft.com/office/powerpoint/2010/main" val="81214636"/>
              </p:ext>
            </p:extLst>
          </p:nvPr>
        </p:nvGraphicFramePr>
        <p:xfrm>
          <a:off x="527050" y="1127125"/>
          <a:ext cx="11664950" cy="388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9BFAF30-B40E-434C-97D6-D1C2ACF9FC8F}"/>
              </a:ext>
            </a:extLst>
          </p:cNvPr>
          <p:cNvSpPr/>
          <p:nvPr/>
        </p:nvSpPr>
        <p:spPr>
          <a:xfrm>
            <a:off x="6320329" y="3911649"/>
            <a:ext cx="2703219" cy="954300"/>
          </a:xfrm>
          <a:prstGeom prst="rect">
            <a:avLst/>
          </a:prstGeom>
        </p:spPr>
        <p:txBody>
          <a:bodyPr wrap="square">
            <a:spAutoFit/>
          </a:bodyPr>
          <a:lstStyle/>
          <a:p>
            <a:r>
              <a:rPr lang="en-US" sz="1867" dirty="0">
                <a:solidFill>
                  <a:prstClr val="black"/>
                </a:solidFill>
              </a:rPr>
              <a:t>System Developers</a:t>
            </a:r>
          </a:p>
          <a:p>
            <a:r>
              <a:rPr lang="en-US" sz="1867" dirty="0"/>
              <a:t>Complexity or flaws</a:t>
            </a:r>
          </a:p>
          <a:p>
            <a:r>
              <a:rPr lang="en-US" sz="1867" dirty="0">
                <a:solidFill>
                  <a:prstClr val="black"/>
                </a:solidFill>
              </a:rPr>
              <a:t>Design Choices </a:t>
            </a:r>
            <a:endParaRPr lang="en-US" sz="1867" dirty="0"/>
          </a:p>
        </p:txBody>
      </p:sp>
      <p:sp>
        <p:nvSpPr>
          <p:cNvPr id="5" name="Rectangle 4">
            <a:extLst>
              <a:ext uri="{FF2B5EF4-FFF2-40B4-BE49-F238E27FC236}">
                <a16:creationId xmlns:a16="http://schemas.microsoft.com/office/drawing/2014/main" id="{9957355B-1F41-494D-830A-1E65CBE8827C}"/>
              </a:ext>
            </a:extLst>
          </p:cNvPr>
          <p:cNvSpPr/>
          <p:nvPr/>
        </p:nvSpPr>
        <p:spPr>
          <a:xfrm>
            <a:off x="2716696" y="3898395"/>
            <a:ext cx="3440733" cy="954300"/>
          </a:xfrm>
          <a:prstGeom prst="rect">
            <a:avLst/>
          </a:prstGeom>
        </p:spPr>
        <p:txBody>
          <a:bodyPr wrap="square">
            <a:spAutoFit/>
          </a:bodyPr>
          <a:lstStyle/>
          <a:p>
            <a:pPr marL="609569" lvl="1" defTabSz="457178"/>
            <a:r>
              <a:rPr lang="en-US" sz="1867" dirty="0">
                <a:solidFill>
                  <a:prstClr val="black"/>
                </a:solidFill>
              </a:rPr>
              <a:t>Sample Bias</a:t>
            </a:r>
          </a:p>
          <a:p>
            <a:pPr marL="609569" lvl="1" defTabSz="457178"/>
            <a:r>
              <a:rPr lang="en-US" sz="1867" dirty="0">
                <a:solidFill>
                  <a:prstClr val="black"/>
                </a:solidFill>
              </a:rPr>
              <a:t>Measurement Bias</a:t>
            </a:r>
          </a:p>
          <a:p>
            <a:pPr marL="609569" lvl="1" defTabSz="457178"/>
            <a:r>
              <a:rPr lang="en-US" sz="1867" dirty="0">
                <a:solidFill>
                  <a:prstClr val="black"/>
                </a:solidFill>
              </a:rPr>
              <a:t>Label Bias</a:t>
            </a:r>
          </a:p>
        </p:txBody>
      </p:sp>
    </p:spTree>
    <p:extLst>
      <p:ext uri="{BB962C8B-B14F-4D97-AF65-F5344CB8AC3E}">
        <p14:creationId xmlns:p14="http://schemas.microsoft.com/office/powerpoint/2010/main" val="3551158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97490195"/>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3546652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b="1" dirty="0">
                <a:solidFill>
                  <a:srgbClr val="FFC000"/>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1669076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1276804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14" name="Title 1">
            <a:extLst>
              <a:ext uri="{FF2B5EF4-FFF2-40B4-BE49-F238E27FC236}">
                <a16:creationId xmlns:a16="http://schemas.microsoft.com/office/drawing/2014/main" id="{88E91815-1240-4740-92FA-8CF270B2271D}"/>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2956121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812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5757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8001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22091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6881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44298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a:extLst>
              <a:ext uri="{FF2B5EF4-FFF2-40B4-BE49-F238E27FC236}">
                <a16:creationId xmlns:a16="http://schemas.microsoft.com/office/drawing/2014/main" id="{24C0A875-A189-6548-9161-8F61D7EFD828}"/>
              </a:ext>
            </a:extLst>
          </p:cNvPr>
          <p:cNvSpPr>
            <a:spLocks noGrp="1"/>
          </p:cNvSpPr>
          <p:nvPr>
            <p:ph type="title"/>
          </p:nvPr>
        </p:nvSpPr>
        <p:spPr>
          <a:xfrm>
            <a:off x="1950109" y="-135755"/>
            <a:ext cx="11360700" cy="253543"/>
          </a:xfrm>
        </p:spPr>
        <p:txBody>
          <a:bodyPr/>
          <a:lstStyle/>
          <a:p>
            <a:r>
              <a:rPr lang="en-US" dirty="0"/>
              <a:t>Fairness-aware Model Selection</a:t>
            </a:r>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b="1" dirty="0">
                <a:solidFill>
                  <a:srgbClr val="FFC000"/>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3082812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517304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2800" b="1" dirty="0">
                <a:solidFill>
                  <a:srgbClr val="FF0000"/>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b="1" dirty="0">
                <a:solidFill>
                  <a:schemeClr val="accent1">
                    <a:lumMod val="75000"/>
                  </a:schemeClr>
                </a:solidFill>
              </a:rPr>
              <a:t>Post-Processing: Post-hoc adjustments to de-bias model scores</a:t>
            </a:r>
          </a:p>
        </p:txBody>
      </p:sp>
    </p:spTree>
    <p:extLst>
      <p:ext uri="{BB962C8B-B14F-4D97-AF65-F5344CB8AC3E}">
        <p14:creationId xmlns:p14="http://schemas.microsoft.com/office/powerpoint/2010/main" val="407471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p:txBody>
      </p:sp>
    </p:spTree>
    <p:extLst>
      <p:ext uri="{BB962C8B-B14F-4D97-AF65-F5344CB8AC3E}">
        <p14:creationId xmlns:p14="http://schemas.microsoft.com/office/powerpoint/2010/main" val="2544563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2196878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 we’ve created</a:t>
            </a:r>
          </a:p>
        </p:txBody>
      </p:sp>
      <p:sp>
        <p:nvSpPr>
          <p:cNvPr id="4" name="Content Placeholder 3"/>
          <p:cNvSpPr>
            <a:spLocks noGrp="1"/>
          </p:cNvSpPr>
          <p:nvPr>
            <p:ph type="body" idx="1"/>
          </p:nvPr>
        </p:nvSpPr>
        <p:spPr/>
        <p:txBody>
          <a:bodyPr/>
          <a:lstStyle/>
          <a:p>
            <a:pPr lvl="1"/>
            <a:r>
              <a:rPr lang="en-US" dirty="0">
                <a:hlinkClick r:id="rId2"/>
              </a:rPr>
              <a:t>Bias and Fairness in ML tutorial</a:t>
            </a:r>
            <a:endParaRPr lang="en-US" dirty="0"/>
          </a:p>
          <a:p>
            <a:pPr lvl="1"/>
            <a:r>
              <a:rPr lang="en-US" dirty="0">
                <a:hlinkClick r:id="rId3"/>
              </a:rPr>
              <a:t>Fairness Tree</a:t>
            </a:r>
            <a:endParaRPr lang="en-US" dirty="0"/>
          </a:p>
          <a:p>
            <a:pPr lvl="1"/>
            <a:r>
              <a:rPr lang="en-US" dirty="0"/>
              <a:t>Aequitas: Bias Audit Tool [</a:t>
            </a:r>
            <a:r>
              <a:rPr lang="en-US" dirty="0">
                <a:hlinkClick r:id="rId3"/>
              </a:rPr>
              <a:t>description</a:t>
            </a:r>
            <a:r>
              <a:rPr lang="en-US" dirty="0"/>
              <a:t>] [</a:t>
            </a:r>
            <a:r>
              <a:rPr lang="en-US" dirty="0">
                <a:hlinkClick r:id="rId4"/>
              </a:rPr>
              <a:t>code</a:t>
            </a:r>
            <a:r>
              <a:rPr lang="en-US" dirty="0"/>
              <a:t>]</a:t>
            </a:r>
          </a:p>
          <a:p>
            <a:pPr lvl="1"/>
            <a:r>
              <a:rPr lang="en-US" dirty="0">
                <a:hlinkClick r:id="rId5"/>
              </a:rPr>
              <a:t>Bias in ML Book Chapter</a:t>
            </a:r>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2291</TotalTime>
  <Words>2790</Words>
  <Application>Microsoft Macintosh PowerPoint</Application>
  <PresentationFormat>Widescreen</PresentationFormat>
  <Paragraphs>554</Paragraphs>
  <Slides>96</Slides>
  <Notes>20</Notes>
  <HiddenSlides>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96</vt:i4>
      </vt:variant>
    </vt:vector>
  </HeadingPairs>
  <TitlesOfParts>
    <vt:vector size="103" baseType="lpstr">
      <vt:lpstr>Arial</vt:lpstr>
      <vt:lpstr>Calibri</vt:lpstr>
      <vt:lpstr>Century Gothic</vt:lpstr>
      <vt:lpstr>Courier New</vt:lpstr>
      <vt:lpstr>Lato</vt:lpstr>
      <vt:lpstr>Simple Light</vt:lpstr>
      <vt:lpstr>rayid class uchicago</vt:lpstr>
      <vt:lpstr>PowerPoint Presentation</vt:lpstr>
      <vt:lpstr>Reminders</vt:lpstr>
      <vt:lpstr>Project Presentations</vt:lpstr>
      <vt:lpstr>Plan for the week</vt:lpstr>
      <vt:lpstr>PowerPoint Presentation</vt:lpstr>
      <vt:lpstr>The focus should not just be on making the ML model fair but rather on making the overall system and outcomes fair</vt:lpstr>
      <vt:lpstr>Translating policy goals to fairness metrics</vt:lpstr>
      <vt:lpstr>PowerPoint Presentation</vt:lpstr>
      <vt:lpstr>PowerPoint Presentation</vt:lpstr>
      <vt:lpstr>ML Fairness Workflow</vt:lpstr>
      <vt:lpstr>How can we reduce bias in ML models?</vt:lpstr>
      <vt:lpstr>How can we reduce bias in ML models?</vt:lpstr>
      <vt:lpstr>Exploring Trade-Offs</vt:lpstr>
      <vt:lpstr>Exploring Trade-Offs</vt:lpstr>
      <vt:lpstr>Exploring Trade-Offs</vt:lpstr>
      <vt:lpstr>Exploring Trade-Offs</vt:lpstr>
      <vt:lpstr>Exploring Trade-Offs</vt:lpstr>
      <vt:lpstr>Exploring Trade-Offs</vt:lpstr>
      <vt:lpstr>Calculating Fairness Metrics for Your Models: aequitas</vt:lpstr>
      <vt:lpstr>Calculating Fairness Metrics for Your Models: aequitas</vt:lpstr>
      <vt:lpstr>Calculating Fairness Metrics for Your Models: aequitas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PowerPoint Presentation</vt:lpstr>
      <vt:lpstr>Many Bias Measures: How do we select what we care about?</vt:lpstr>
      <vt:lpstr>Translating policy goals to fairness metrics</vt:lpstr>
      <vt:lpstr>PowerPoint Presentation</vt:lpstr>
      <vt:lpstr>Bias Audit Flow</vt:lpstr>
      <vt:lpstr>Bias Audit</vt:lpstr>
      <vt:lpstr>Auditing COMPAS Disparities</vt:lpstr>
      <vt:lpstr>Auditing COMPAS Disparities</vt:lpstr>
      <vt:lpstr>Child Welfare Case Study</vt:lpstr>
      <vt:lpstr>Child Welfare Case Study</vt:lpstr>
      <vt:lpstr>Child Welfare Case Study</vt:lpstr>
      <vt:lpstr>PowerPoint Presentation</vt:lpstr>
      <vt:lpstr>Bias (in outcomes) can come from any of these four components</vt:lpstr>
      <vt:lpstr>PowerPoint Presentation</vt:lpstr>
      <vt:lpstr>Improving Fairness of Models</vt:lpstr>
      <vt:lpstr>Fairness-aware Model Selection</vt:lpstr>
      <vt:lpstr>Fairness-aware Model Selection</vt:lpstr>
      <vt:lpstr>Fairness-aware Model Selection</vt:lpstr>
      <vt:lpstr>Improving Fairness of Models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Improving Fairness of Models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Fairness of Models</vt:lpstr>
      <vt:lpstr>PowerPoint Presentation</vt:lpstr>
      <vt:lpstr>Data and AI Ethics Issues</vt:lpstr>
      <vt:lpstr>Summary</vt:lpstr>
      <vt:lpstr>Readings</vt:lpstr>
      <vt:lpstr>Useful resources we’ve created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67</cp:revision>
  <dcterms:created xsi:type="dcterms:W3CDTF">2020-01-14T19:43:43Z</dcterms:created>
  <dcterms:modified xsi:type="dcterms:W3CDTF">2022-11-29T21:59:24Z</dcterms:modified>
</cp:coreProperties>
</file>